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3" r:id="rId17"/>
    <p:sldId id="285" r:id="rId18"/>
    <p:sldId id="278" r:id="rId19"/>
    <p:sldId id="289" r:id="rId20"/>
    <p:sldId id="270" r:id="rId21"/>
    <p:sldId id="274" r:id="rId22"/>
    <p:sldId id="275" r:id="rId23"/>
    <p:sldId id="287" r:id="rId24"/>
    <p:sldId id="286" r:id="rId25"/>
    <p:sldId id="288" r:id="rId26"/>
    <p:sldId id="283" r:id="rId27"/>
  </p:sldIdLst>
  <p:sldSz cx="9144000" cy="5143500" type="screen16x9"/>
  <p:notesSz cx="6858000" cy="9144000"/>
  <p:embeddedFontLst>
    <p:embeddedFont>
      <p:font typeface="Space Grotesk" pitchFamily="2" charset="77"/>
      <p:regular r:id="rId29"/>
      <p:bold r:id="rId30"/>
    </p:embeddedFont>
    <p:embeddedFont>
      <p:font typeface="Space Grotesk Medium" pitchFamily="2" charset="77"/>
      <p:regular r:id="rId31"/>
      <p:bold r:id="rId32"/>
    </p:embeddedFont>
    <p:embeddedFont>
      <p:font typeface="Space Grotesk SemiBold" pitchFamily="2" charset="7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5"/>
    <p:restoredTop sz="94654"/>
  </p:normalViewPr>
  <p:slideViewPr>
    <p:cSldViewPr snapToGrid="0">
      <p:cViewPr varScale="1">
        <p:scale>
          <a:sx n="138" d="100"/>
          <a:sy n="138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78c5971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78c5971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78c597141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78c597141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78c59714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78c59714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6030d8e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6030d8e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810957a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810957a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340B1B5-CBED-ED72-32B6-80459406B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EA94A0E2-934B-CC11-B596-A54DBD136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31EA55CA-A3AA-8252-6C78-7E519E272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03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810957a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810957a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3C12E400-DD17-957B-5406-50995420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C980FCD9-B818-2E02-6CE9-C360FAE7F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E98A99AB-88B4-7BFE-A701-53080E9A6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3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810957a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810957a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E41CDAA6-D2C2-96D3-019C-5DDAB94F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8c597141_0_97:notes">
            <a:extLst>
              <a:ext uri="{FF2B5EF4-FFF2-40B4-BE49-F238E27FC236}">
                <a16:creationId xmlns:a16="http://schemas.microsoft.com/office/drawing/2014/main" id="{A7C766AC-6D1D-96D6-AF16-04839BC53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8c597141_0_97:notes">
            <a:extLst>
              <a:ext uri="{FF2B5EF4-FFF2-40B4-BE49-F238E27FC236}">
                <a16:creationId xmlns:a16="http://schemas.microsoft.com/office/drawing/2014/main" id="{17D87B21-5F71-BE44-8845-17DB8C902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7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78c59714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78c59714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810957a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810957ac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10957ac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10957ac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3AF96898-9D53-4201-8C92-B52CA8C2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>
            <a:extLst>
              <a:ext uri="{FF2B5EF4-FFF2-40B4-BE49-F238E27FC236}">
                <a16:creationId xmlns:a16="http://schemas.microsoft.com/office/drawing/2014/main" id="{75418B86-9A3A-F7BC-5E5E-429CE1CF4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>
            <a:extLst>
              <a:ext uri="{FF2B5EF4-FFF2-40B4-BE49-F238E27FC236}">
                <a16:creationId xmlns:a16="http://schemas.microsoft.com/office/drawing/2014/main" id="{47BE3055-4593-205B-D4C9-4F9B36B78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4C8D60E-2A9D-94BF-7D58-7417E029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810957ac8_0_26:notes">
            <a:extLst>
              <a:ext uri="{FF2B5EF4-FFF2-40B4-BE49-F238E27FC236}">
                <a16:creationId xmlns:a16="http://schemas.microsoft.com/office/drawing/2014/main" id="{AC8DD257-6EC8-9187-C51B-7760E601C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810957ac8_0_26:notes">
            <a:extLst>
              <a:ext uri="{FF2B5EF4-FFF2-40B4-BE49-F238E27FC236}">
                <a16:creationId xmlns:a16="http://schemas.microsoft.com/office/drawing/2014/main" id="{76E4E0D1-C9C2-5A79-A5E1-EDDF95C05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826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76AFB33D-D6C9-E6F5-36F6-47A11BFF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810957ac8_0_20:notes">
            <a:extLst>
              <a:ext uri="{FF2B5EF4-FFF2-40B4-BE49-F238E27FC236}">
                <a16:creationId xmlns:a16="http://schemas.microsoft.com/office/drawing/2014/main" id="{6CCBE924-597B-F00D-9AA7-CC7FD9D85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810957ac8_0_20:notes">
            <a:extLst>
              <a:ext uri="{FF2B5EF4-FFF2-40B4-BE49-F238E27FC236}">
                <a16:creationId xmlns:a16="http://schemas.microsoft.com/office/drawing/2014/main" id="{D204A9E1-FF80-C4A7-FD4B-6EA2B71A6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54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810957a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810957a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78c59714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78c59714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78c59714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78c59714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78c59714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78c59714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78c59714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78c59714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78c59714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78c59714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78c59714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78c59714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78c59714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78c59714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A1E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3350" y="3400425"/>
            <a:ext cx="82977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"/>
              <a:buNone/>
              <a:defRPr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A1E2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1A1E2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4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1A1E2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Space Grotesk SemiBold"/>
              <a:buNone/>
              <a:defRPr sz="4800">
                <a:solidFill>
                  <a:srgbClr val="CCCCCC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None/>
              <a:defRPr sz="4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4200"/>
              <a:buFont typeface="Space Grotesk"/>
              <a:buNone/>
              <a:defRPr sz="42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Space Grotesk"/>
              <a:buNone/>
              <a:defRPr sz="4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Grotesk Medium"/>
              <a:buNone/>
              <a:defRPr sz="21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1A1E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1A1E2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pace Grotesk"/>
              <a:buNone/>
              <a:defRPr sz="12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12000"/>
              <a:buFont typeface="Space Grotesk"/>
              <a:buNone/>
              <a:defRPr sz="120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A6A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rgbClr val="FF5F5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C0FFE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"/>
              <a:buNone/>
              <a:defRPr sz="36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bg>
      <p:bgPr>
        <a:solidFill>
          <a:srgbClr val="1A1E2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"/>
              <a:buNone/>
              <a:defRPr sz="36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3600"/>
              <a:buFont typeface="Space Grotesk"/>
              <a:buNone/>
              <a:defRPr sz="3600"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 Medium"/>
              <a:buNone/>
              <a:defRPr sz="36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A1E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○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■"/>
              <a:defRPr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E22"/>
              </a:buClr>
              <a:buSzPts val="2800"/>
              <a:buFont typeface="Space Grotesk"/>
              <a:buNone/>
              <a:defRPr b="1">
                <a:solidFill>
                  <a:srgbClr val="1A1E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●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○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Space Grotesk Medium"/>
              <a:buChar char="■"/>
              <a:defRPr>
                <a:solidFill>
                  <a:srgbClr val="99999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1A1E2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 sz="14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Space Grotesk Medium"/>
              <a:buChar char="●"/>
              <a:defRPr sz="14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●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○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Space Grotesk Medium"/>
              <a:buChar char="■"/>
              <a:defRPr sz="1200">
                <a:solidFill>
                  <a:srgbClr val="CCCCCC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t="12093" b="3688"/>
          <a:stretch/>
        </p:blipFill>
        <p:spPr>
          <a:xfrm>
            <a:off x="-9525" y="0"/>
            <a:ext cx="9163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/>
          <p:nvPr/>
        </p:nvSpPr>
        <p:spPr>
          <a:xfrm>
            <a:off x="0" y="3629025"/>
            <a:ext cx="9144000" cy="1514700"/>
          </a:xfrm>
          <a:prstGeom prst="rect">
            <a:avLst/>
          </a:prstGeom>
          <a:solidFill>
            <a:srgbClr val="1A1E22"/>
          </a:solidFill>
          <a:ln w="9525" cap="flat" cmpd="sng">
            <a:solidFill>
              <a:srgbClr val="1A1E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3388250" y="3533775"/>
            <a:ext cx="5432100" cy="13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Intelligence: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Python</a:t>
            </a:r>
            <a:endParaRPr dirty="0"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5" y="4124525"/>
            <a:ext cx="2801101" cy="5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&amp; E-mail</a:t>
            </a:r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Instagram</a:t>
            </a: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@init.fiu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@initofficial, @init.alumni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LinkedIn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 FIU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INIT, INIT Alumni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Twitter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Space Grotesk"/>
                <a:ea typeface="Space Grotesk"/>
                <a:cs typeface="Space Grotesk"/>
                <a:sym typeface="Space Grotesk"/>
              </a:rPr>
              <a:t>@init_official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E-mail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latin typeface="Space Grotesk"/>
                <a:ea typeface="Space Grotesk"/>
                <a:cs typeface="Space Grotesk"/>
                <a:sym typeface="Space Grotesk"/>
              </a:rPr>
              <a:t>fiu@weareinit.org</a:t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/>
          </a:blip>
          <a:srcRect l="20380" r="20374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INIT Explore?</a:t>
            </a:r>
            <a:endParaRPr>
              <a:solidFill>
                <a:srgbClr val="FF5F5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Program providing technical workshops to help you learn new skills in emerging technologies</a:t>
            </a:r>
            <a:endParaRPr b="1" u="sng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Explore Tracks</a:t>
            </a:r>
            <a:endParaRPr b="1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Web, Mobile, Game, AI/ML, Hardware, IT/Cybersecurity, UX/UI</a:t>
            </a:r>
            <a:endParaRPr b="1">
              <a:solidFill>
                <a:srgbClr val="FFD5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Why participate?</a:t>
            </a:r>
            <a:endParaRPr b="1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Learn new skills you can add to your resume and help you land an internship or job</a:t>
            </a:r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l="18407" r="22347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554423"/>
            <a:ext cx="2428875" cy="4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6626"/>
            <a:ext cx="3632625" cy="27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75" y="279600"/>
            <a:ext cx="1240500" cy="185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850" y="152400"/>
            <a:ext cx="2114100" cy="211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615768" cy="19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425" y="2851727"/>
            <a:ext cx="2397312" cy="179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8287" y="152400"/>
            <a:ext cx="2504400" cy="238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7137" y="2694300"/>
            <a:ext cx="2504400" cy="1878300"/>
          </a:xfrm>
          <a:prstGeom prst="snipRoundRect">
            <a:avLst>
              <a:gd name="adj1" fmla="val 16667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🚀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(For any  OS)</a:t>
            </a:r>
            <a:endParaRPr dirty="0"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www.python.org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/downloads/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DAF917-71CF-D01A-914B-48DA7BE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2456"/>
            <a:ext cx="7772400" cy="30268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8870A9A-C059-D82A-F14C-F4B8BB6D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5BAD9503-9791-175D-B667-00A6BD0A6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Python (For any  OS)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73AC6706-A1D9-DEEB-E428-55C401A61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Command: “python3 –-version”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C4DAEA4-A429-61C1-A8EA-05700116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0" y="1623467"/>
            <a:ext cx="7582199" cy="12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IDE (VS Code) 🚀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8254504-80DD-9D35-5D9B-236E7271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8BD94D08-AB4B-935D-D71F-E1E257648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VSCode (For any  OS)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29DA3D18-D1F0-20EF-9025-CB280D5F2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399" y="4073235"/>
            <a:ext cx="8084127" cy="84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code.visualstudio.com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/Download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8058A-00FD-3E07-26A4-3CD785A6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77" y="802456"/>
            <a:ext cx="6723246" cy="32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Review 🚀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0418A9FE-D58C-99F3-EE86-3A4EF59D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extLst>
              <a:ext uri="{FF2B5EF4-FFF2-40B4-BE49-F238E27FC236}">
                <a16:creationId xmlns:a16="http://schemas.microsoft.com/office/drawing/2014/main" id="{3EDA365C-23E3-549C-A89A-EBE0553297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9" y="229756"/>
            <a:ext cx="7021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Accessing Code in GITHUB</a:t>
            </a:r>
            <a:endParaRPr dirty="0"/>
          </a:p>
        </p:txBody>
      </p:sp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0EA8644B-0182-D673-D6E5-CD1958FC9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699" y="4202500"/>
            <a:ext cx="8610601" cy="701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github.com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VapsTech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</a:t>
            </a:r>
            <a:r>
              <a:rPr lang="en-US" sz="3200" b="1" dirty="0" err="1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AI_Workshop</a:t>
            </a:r>
            <a:r>
              <a:rPr lang="en-US" sz="3200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/tree/master</a:t>
            </a:r>
            <a:endParaRPr sz="3200"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F20337-EB70-9DFE-16CD-CB178CA2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26" y="783856"/>
            <a:ext cx="7021946" cy="34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in! ✅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Statements</a:t>
            </a:r>
            <a:endParaRPr dirty="0"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i</a:t>
            </a:r>
            <a:r>
              <a:rPr lang="en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f-else:</a:t>
            </a:r>
            <a:endParaRPr dirty="0">
              <a:solidFill>
                <a:srgbClr val="FF5F5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 err="1"/>
              <a:t>ogical</a:t>
            </a:r>
            <a:r>
              <a:rPr lang="en" dirty="0"/>
              <a:t> Operation that executes a block of code on whether a condition is True or False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5F5F"/>
                </a:solidFill>
                <a:latin typeface="Space Grotesk"/>
                <a:ea typeface="Space Grotesk"/>
                <a:cs typeface="Space Grotesk"/>
                <a:sym typeface="Space Grotesk"/>
              </a:rPr>
              <a:t>elif: </a:t>
            </a:r>
            <a:endParaRPr b="1" dirty="0">
              <a:solidFill>
                <a:srgbClr val="FF5F5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tatement that is used to include more conditions with different blocks of code inside each condition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72BE18-B125-BCC5-A30A-0E4C22DF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" y="236060"/>
            <a:ext cx="4409209" cy="46713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Loops</a:t>
            </a:r>
            <a:endParaRPr dirty="0"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533400" y="1017725"/>
            <a:ext cx="7954818" cy="1239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A6A6"/>
                </a:solidFill>
                <a:latin typeface="Space Grotesk"/>
                <a:cs typeface="Space Grotesk"/>
                <a:sym typeface="Space Grotesk"/>
              </a:rPr>
              <a:t>How you can use For Loops: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Used to repeat a block of code for each next item in a sequence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You can use for loops to iterate through the items in a list, range or dictionary</a:t>
            </a:r>
            <a:endParaRPr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1F68E5F-E84B-565C-0A71-ABE5D4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392218"/>
            <a:ext cx="69723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Loops</a:t>
            </a:r>
            <a:endParaRPr dirty="0"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A6A6"/>
                </a:solidFill>
                <a:latin typeface="Space Grotesk"/>
                <a:cs typeface="Space Grotesk"/>
                <a:sym typeface="Space Grotesk"/>
              </a:rPr>
              <a:t>How you can Use While Loops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sed to keep repeating a block of code as long as a condition is TRUE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So, it checks the condition before executing the block of code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FC5A00-92E6-DC74-2A29-37D5835D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908050"/>
            <a:ext cx="42418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852F8A5-E989-CDE0-14DF-C7315182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>
            <a:extLst>
              <a:ext uri="{FF2B5EF4-FFF2-40B4-BE49-F238E27FC236}">
                <a16:creationId xmlns:a16="http://schemas.microsoft.com/office/drawing/2014/main" id="{7610BCDE-AEE3-C5B6-7C3A-586BFE753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/>
          </a:p>
        </p:txBody>
      </p:sp>
      <p:sp>
        <p:nvSpPr>
          <p:cNvPr id="203" name="Google Shape;203;p37">
            <a:extLst>
              <a:ext uri="{FF2B5EF4-FFF2-40B4-BE49-F238E27FC236}">
                <a16:creationId xmlns:a16="http://schemas.microsoft.com/office/drawing/2014/main" id="{B543C4F2-6D65-8BBE-E40C-9FC5C5CB1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01336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a function?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 function is a piece of instruction to perform a task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Functions are useful because they make a program smaller and easier to manage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They can take Parameters and can return values</a:t>
            </a: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CC940E8-CDFC-EDE1-401C-6ED1FF0B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59" y="1295400"/>
            <a:ext cx="5321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17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45B4093-3231-A0D1-A3F7-FFE0E553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>
            <a:extLst>
              <a:ext uri="{FF2B5EF4-FFF2-40B4-BE49-F238E27FC236}">
                <a16:creationId xmlns:a16="http://schemas.microsoft.com/office/drawing/2014/main" id="{977313C3-7A44-B855-BA03-712ED162A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Object-Oriented-Prog</a:t>
            </a:r>
            <a:endParaRPr dirty="0"/>
          </a:p>
        </p:txBody>
      </p:sp>
      <p:sp>
        <p:nvSpPr>
          <p:cNvPr id="211" name="Google Shape;211;p38">
            <a:extLst>
              <a:ext uri="{FF2B5EF4-FFF2-40B4-BE49-F238E27FC236}">
                <a16:creationId xmlns:a16="http://schemas.microsoft.com/office/drawing/2014/main" id="{7627BFFF-1298-178F-F707-F4E7CF769E4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OOP?</a:t>
            </a:r>
            <a:endParaRPr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 err="1"/>
              <a:t>bject</a:t>
            </a:r>
            <a:r>
              <a:rPr lang="en" dirty="0"/>
              <a:t>-Oriented-Programming (OOP) is a way of organizing data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/>
              <a:t>in OOP, you have an Object (student) of a class (</a:t>
            </a:r>
            <a:r>
              <a:rPr lang="en-US" dirty="0" err="1"/>
              <a:t>FIU_student</a:t>
            </a:r>
            <a:r>
              <a:rPr lang="en-US" dirty="0"/>
              <a:t>)</a:t>
            </a: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Object of some class has access to its methods (functions of the class) and attributes (variables of the class)</a:t>
            </a:r>
            <a:endParaRPr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EE13947-27D5-2A96-C54A-40D87A31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" y="205740"/>
            <a:ext cx="451070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223962D5-0C13-2882-FBD6-22ACD283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>
            <a:extLst>
              <a:ext uri="{FF2B5EF4-FFF2-40B4-BE49-F238E27FC236}">
                <a16:creationId xmlns:a16="http://schemas.microsoft.com/office/drawing/2014/main" id="{77431427-BD16-0E1E-112F-55F0C1FD0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sp>
        <p:nvSpPr>
          <p:cNvPr id="203" name="Google Shape;203;p37">
            <a:extLst>
              <a:ext uri="{FF2B5EF4-FFF2-40B4-BE49-F238E27FC236}">
                <a16:creationId xmlns:a16="http://schemas.microsoft.com/office/drawing/2014/main" id="{BED5741B-F4E1-E10D-F802-7ECC812CA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1" y="1178411"/>
            <a:ext cx="22190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a library?</a:t>
            </a:r>
            <a:endParaRPr lang="en-US" dirty="0">
              <a:solidFill>
                <a:srgbClr val="FFA6A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 err="1"/>
              <a:t>ibraries</a:t>
            </a:r>
            <a:r>
              <a:rPr lang="en" dirty="0"/>
              <a:t> are code that we can have access to without having to write them in our code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W</a:t>
            </a:r>
            <a:r>
              <a:rPr lang="en" b="1" dirty="0" err="1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hy</a:t>
            </a:r>
            <a:r>
              <a:rPr lang="en" b="1" dirty="0">
                <a:solidFill>
                  <a:srgbClr val="FFA6A6"/>
                </a:solidFill>
                <a:latin typeface="Space Grotesk"/>
                <a:ea typeface="Space Grotesk"/>
                <a:cs typeface="Space Grotesk"/>
                <a:sym typeface="Space Grotesk"/>
              </a:rPr>
              <a:t> to use a library?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They are useful because we can have access to complex functions already made by other people</a:t>
            </a:r>
            <a:endParaRPr b="1" dirty="0">
              <a:solidFill>
                <a:srgbClr val="FFA6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computer screen shot of a blue screen&#10;&#10;AI-generated content may be incorrect.">
            <a:extLst>
              <a:ext uri="{FF2B5EF4-FFF2-40B4-BE49-F238E27FC236}">
                <a16:creationId xmlns:a16="http://schemas.microsoft.com/office/drawing/2014/main" id="{6E9DAAC9-3270-D8AC-0C1D-BD1D0EF7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67" y="284339"/>
            <a:ext cx="6033097" cy="45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8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Announcements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Installing Python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If / For &amp; While Loops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Object Oriented Programming Basics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l="20353" r="2035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545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FIU Membership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533400" y="1162350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8"/>
              <a:t>Membership Applications now open!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8"/>
              <a:t>No requirements!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8"/>
              <a:t>Membership is open and free to all FIU students</a:t>
            </a:r>
            <a:endParaRPr sz="2708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8"/>
              <a:t>No major or experience is required!</a:t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3">
            <a:alphaModFix/>
          </a:blip>
          <a:srcRect l="12723" r="27989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l="20359" r="20353"/>
          <a:stretch/>
        </p:blipFill>
        <p:spPr>
          <a:xfrm>
            <a:off x="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5021250" y="445025"/>
            <a:ext cx="3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5021100" y="1152475"/>
            <a:ext cx="381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Inclusive Community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up Your Resume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Access to Job Opportunities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Access to Network of Companies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Industry Mentorship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Scholarships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Graduation memorabilia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Equipment Rental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Letters of Recommendation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Honors College Points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452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Now!</a:t>
            </a:r>
            <a:endParaRPr/>
          </a:p>
        </p:txBody>
      </p:sp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99" y="1162049"/>
            <a:ext cx="28194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533400" y="445025"/>
            <a:ext cx="82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533400" y="1152475"/>
            <a:ext cx="38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INIT’s online community for all members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Get the latest news and announcements from INIT, including upcoming events</a:t>
            </a:r>
            <a:endParaRPr b="1" u="sng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notified of internship and job opportunities as soon as they open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Connect with INIT alumni from top tech companies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Chat about anything from school to anime and more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Meet other students with similar interests (guilds!)</a:t>
            </a:r>
            <a:endParaRPr/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3">
            <a:alphaModFix/>
          </a:blip>
          <a:srcRect l="16428" r="24326"/>
          <a:stretch/>
        </p:blipFill>
        <p:spPr>
          <a:xfrm>
            <a:off x="4572000" y="0"/>
            <a:ext cx="4572001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475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Now!</a:t>
            </a:r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2931900"/>
            <a:ext cx="475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550"/>
                </a:solidFill>
              </a:rPr>
              <a:t>discord.gg/init</a:t>
            </a:r>
            <a:endParaRPr>
              <a:solidFill>
                <a:srgbClr val="FFD550"/>
              </a:solidFill>
            </a:endParaRPr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850" y="1181100"/>
            <a:ext cx="2781302" cy="278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591</Words>
  <Application>Microsoft Macintosh PowerPoint</Application>
  <PresentationFormat>On-screen Show (16:9)</PresentationFormat>
  <Paragraphs>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Space Grotesk SemiBold</vt:lpstr>
      <vt:lpstr>Space Grotesk Medium</vt:lpstr>
      <vt:lpstr>Arial</vt:lpstr>
      <vt:lpstr>Space Grotesk</vt:lpstr>
      <vt:lpstr>Simple Light</vt:lpstr>
      <vt:lpstr>Artificial Intelligence: Intro to Python</vt:lpstr>
      <vt:lpstr>Check in! ✅</vt:lpstr>
      <vt:lpstr>Agenda </vt:lpstr>
      <vt:lpstr>Announcements 🚀</vt:lpstr>
      <vt:lpstr>INIT FIU Membership</vt:lpstr>
      <vt:lpstr>Benefits</vt:lpstr>
      <vt:lpstr>Sign Up Now!</vt:lpstr>
      <vt:lpstr>Discord</vt:lpstr>
      <vt:lpstr>Join Now!</vt:lpstr>
      <vt:lpstr>Social Media &amp; E-mail</vt:lpstr>
      <vt:lpstr>PowerPoint Presentation</vt:lpstr>
      <vt:lpstr>PowerPoint Presentation</vt:lpstr>
      <vt:lpstr>Installing Python 🚀</vt:lpstr>
      <vt:lpstr>Installing Python (For any  OS)</vt:lpstr>
      <vt:lpstr>Installing Python (For any  OS)</vt:lpstr>
      <vt:lpstr>Installing IDE (VS Code) 🚀</vt:lpstr>
      <vt:lpstr>Installing VSCode (For any  OS)</vt:lpstr>
      <vt:lpstr>Python Review 🚀</vt:lpstr>
      <vt:lpstr>Accessing Code in GITHUB</vt:lpstr>
      <vt:lpstr>If Statements</vt:lpstr>
      <vt:lpstr>For Loops</vt:lpstr>
      <vt:lpstr>While Loops</vt:lpstr>
      <vt:lpstr>Functions</vt:lpstr>
      <vt:lpstr>Object-Oriented-Prog</vt:lpstr>
      <vt:lpstr>Libraries</vt:lpstr>
      <vt:lpstr>Thank you! 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Alberto Soares</cp:lastModifiedBy>
  <cp:revision>21</cp:revision>
  <dcterms:modified xsi:type="dcterms:W3CDTF">2025-01-27T19:08:18Z</dcterms:modified>
</cp:coreProperties>
</file>